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67" r:id="rId3"/>
    <p:sldId id="271" r:id="rId4"/>
    <p:sldId id="268" r:id="rId5"/>
    <p:sldId id="256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92"/>
    <a:srgbClr val="71D6FF"/>
    <a:srgbClr val="C1E5ED"/>
    <a:srgbClr val="85C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3AC8E-7555-481B-B694-25FA8E90A5FA}" v="31" dt="2023-04-21T16:10:39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6" d="100"/>
          <a:sy n="86" d="100"/>
        </p:scale>
        <p:origin x="133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06774-87DB-47F5-9399-B43AD868301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F7CAA-E180-4CEA-BCC1-49A740A0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7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2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22D9-600A-4057-86B7-C922BA3C815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te.org/professional-and-career-development/leadershipi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e.org/membership/ite-legacy-program/" TargetMode="External"/><Relationship Id="rId2" Type="http://schemas.openxmlformats.org/officeDocument/2006/relationships/hyperlink" Target="https://www.ite.org/ITEORG/assets/File/AA%20Published%20on%20Site/LITE/2022/Letter%20to%20employers%20about%20value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ite.org/professional-and-career-development/leadershipit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9FB2D95-1371-1F41-848B-4B140A47E0F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28FC5A-4AC1-81A1-B777-F4539A24D0B3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6992"/>
            </a:solidFill>
            <a:ln>
              <a:solidFill>
                <a:srgbClr val="006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8AA584-D867-7E0D-8CB6-631A920FD1CA}"/>
                </a:ext>
              </a:extLst>
            </p:cNvPr>
            <p:cNvSpPr/>
            <p:nvPr/>
          </p:nvSpPr>
          <p:spPr>
            <a:xfrm>
              <a:off x="660400" y="495300"/>
              <a:ext cx="7823200" cy="5867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E536BD04-7742-D47F-5FB4-FFB57CF68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Session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8B1A4F-52A5-4ADF-D5D3-9B827FF5B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1386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F41E7F-2518-0268-0A58-8AC94403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39655-2DAC-1ED1-764C-768452EF4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Program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Tentative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925B5A-F827-246A-7D80-B11EF3077B6A}"/>
              </a:ext>
            </a:extLst>
          </p:cNvPr>
          <p:cNvGrpSpPr/>
          <p:nvPr/>
        </p:nvGrpSpPr>
        <p:grpSpPr>
          <a:xfrm>
            <a:off x="0" y="5840186"/>
            <a:ext cx="9144000" cy="1008787"/>
            <a:chOff x="0" y="5840186"/>
            <a:chExt cx="9144000" cy="10087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69280C-B3CF-4568-08B6-8A14FDEAF454}"/>
                </a:ext>
              </a:extLst>
            </p:cNvPr>
            <p:cNvSpPr/>
            <p:nvPr/>
          </p:nvSpPr>
          <p:spPr>
            <a:xfrm>
              <a:off x="0" y="6666414"/>
              <a:ext cx="9144000" cy="182559"/>
            </a:xfrm>
            <a:prstGeom prst="rect">
              <a:avLst/>
            </a:prstGeom>
            <a:solidFill>
              <a:srgbClr val="006992"/>
            </a:solidFill>
            <a:ln>
              <a:solidFill>
                <a:srgbClr val="006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F1DEE9F-0669-6BE7-EC4A-6F0F260EA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5840186"/>
              <a:ext cx="1600200" cy="80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01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F41E7F-2518-0268-0A58-8AC94403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and Core Principles</a:t>
            </a:r>
          </a:p>
        </p:txBody>
      </p:sp>
      <p:pic>
        <p:nvPicPr>
          <p:cNvPr id="1026" name="Graphic 1">
            <a:extLst>
              <a:ext uri="{FF2B5EF4-FFF2-40B4-BE49-F238E27FC236}">
                <a16:creationId xmlns:a16="http://schemas.microsoft.com/office/drawing/2014/main" id="{6FE71B06-68C7-DB9A-11C7-AA8F018F4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9"/>
          <a:stretch/>
        </p:blipFill>
        <p:spPr bwMode="auto">
          <a:xfrm>
            <a:off x="416055" y="1524000"/>
            <a:ext cx="8311890" cy="294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F925B5A-F827-246A-7D80-B11EF3077B6A}"/>
              </a:ext>
            </a:extLst>
          </p:cNvPr>
          <p:cNvGrpSpPr/>
          <p:nvPr/>
        </p:nvGrpSpPr>
        <p:grpSpPr>
          <a:xfrm>
            <a:off x="0" y="5840186"/>
            <a:ext cx="9144000" cy="1008787"/>
            <a:chOff x="0" y="5840186"/>
            <a:chExt cx="9144000" cy="10087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69280C-B3CF-4568-08B6-8A14FDEAF454}"/>
                </a:ext>
              </a:extLst>
            </p:cNvPr>
            <p:cNvSpPr/>
            <p:nvPr/>
          </p:nvSpPr>
          <p:spPr>
            <a:xfrm>
              <a:off x="0" y="6666414"/>
              <a:ext cx="9144000" cy="182559"/>
            </a:xfrm>
            <a:prstGeom prst="rect">
              <a:avLst/>
            </a:prstGeom>
            <a:solidFill>
              <a:srgbClr val="006992"/>
            </a:solidFill>
            <a:ln>
              <a:solidFill>
                <a:srgbClr val="006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F1DEE9F-0669-6BE7-EC4A-6F0F260EA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5840186"/>
              <a:ext cx="1600200" cy="80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73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F41E7F-2518-0268-0A58-8AC94403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and Objectives</a:t>
            </a:r>
          </a:p>
        </p:txBody>
      </p:sp>
      <p:pic>
        <p:nvPicPr>
          <p:cNvPr id="2050" name="Graphic 9">
            <a:extLst>
              <a:ext uri="{FF2B5EF4-FFF2-40B4-BE49-F238E27FC236}">
                <a16:creationId xmlns:a16="http://schemas.microsoft.com/office/drawing/2014/main" id="{895BACAF-C47D-6103-3EDD-515682C42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4" y="1390346"/>
            <a:ext cx="8224996" cy="462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F925B5A-F827-246A-7D80-B11EF3077B6A}"/>
              </a:ext>
            </a:extLst>
          </p:cNvPr>
          <p:cNvGrpSpPr/>
          <p:nvPr/>
        </p:nvGrpSpPr>
        <p:grpSpPr>
          <a:xfrm>
            <a:off x="0" y="5840186"/>
            <a:ext cx="9144000" cy="1008787"/>
            <a:chOff x="0" y="5840186"/>
            <a:chExt cx="9144000" cy="10087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69280C-B3CF-4568-08B6-8A14FDEAF454}"/>
                </a:ext>
              </a:extLst>
            </p:cNvPr>
            <p:cNvSpPr/>
            <p:nvPr/>
          </p:nvSpPr>
          <p:spPr>
            <a:xfrm>
              <a:off x="0" y="6666414"/>
              <a:ext cx="9144000" cy="182559"/>
            </a:xfrm>
            <a:prstGeom prst="rect">
              <a:avLst/>
            </a:prstGeom>
            <a:solidFill>
              <a:srgbClr val="006992"/>
            </a:solidFill>
            <a:ln>
              <a:solidFill>
                <a:srgbClr val="006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F1DEE9F-0669-6BE7-EC4A-6F0F260EA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5840186"/>
              <a:ext cx="1600200" cy="80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580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C56B3F-D95D-49FA-C429-9008D5DF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Tentative Schedule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94A8D6-D711-AD08-CF9A-72221119E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023" y="5638800"/>
            <a:ext cx="8229600" cy="639762"/>
          </a:xfrm>
        </p:spPr>
        <p:txBody>
          <a:bodyPr anchor="ctr">
            <a:normAutofit/>
          </a:bodyPr>
          <a:lstStyle/>
          <a:p>
            <a:pPr algn="ctr"/>
            <a:r>
              <a:rPr 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Times for virtual sessions are 2-6PM Eastern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E48F96A-32D5-145F-A84C-07F3ED779CB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9346604"/>
              </p:ext>
            </p:extLst>
          </p:nvPr>
        </p:nvGraphicFramePr>
        <p:xfrm>
          <a:off x="617220" y="1417638"/>
          <a:ext cx="7909560" cy="4341225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145598890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755023962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1842874719"/>
                    </a:ext>
                  </a:extLst>
                </a:gridCol>
              </a:tblGrid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LeadershipITE</a:t>
                      </a: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Orientation Webinar </a:t>
                      </a:r>
                    </a:p>
                    <a:p>
                      <a:pPr algn="ctr"/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11, 2023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#7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29, 2024 (Virtual)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646750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#1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6-7, 2024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Person – Washington, DC)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#8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20, 2024 (Virtual)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60703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#2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Shark Tank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22, 2024 (Virtual)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#9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10, 2024 (Virtual)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033302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#3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5, 2024 (Virtual)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#10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Project Final Presentations</a:t>
                      </a:r>
                      <a:endParaRPr lang="en-US" sz="1100" b="1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24, 2024 (Virtual)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110689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#4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26, 2024 (Virtual)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#111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8, 2024 (Virtual)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879515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#5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18, 2024 (Virtual)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#12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20-21, 2024 (In Person – Philadelphia)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637867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#6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8, 2024 (Virtual)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Graduation at ITE Annual Meeting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23, 2024 (In Person – Philadelphia)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310644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C4AB8057-3809-ACE0-2A9D-379F5A02E1D4}"/>
              </a:ext>
            </a:extLst>
          </p:cNvPr>
          <p:cNvGrpSpPr/>
          <p:nvPr/>
        </p:nvGrpSpPr>
        <p:grpSpPr>
          <a:xfrm>
            <a:off x="0" y="5840186"/>
            <a:ext cx="9144000" cy="1008787"/>
            <a:chOff x="0" y="5840186"/>
            <a:chExt cx="9144000" cy="10087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C20EBC-1E8C-43F8-EBB8-9A2FD1E6AD70}"/>
                </a:ext>
              </a:extLst>
            </p:cNvPr>
            <p:cNvSpPr/>
            <p:nvPr/>
          </p:nvSpPr>
          <p:spPr>
            <a:xfrm>
              <a:off x="0" y="6666414"/>
              <a:ext cx="9144000" cy="182559"/>
            </a:xfrm>
            <a:prstGeom prst="rect">
              <a:avLst/>
            </a:prstGeom>
            <a:solidFill>
              <a:srgbClr val="006992"/>
            </a:solidFill>
            <a:ln>
              <a:solidFill>
                <a:srgbClr val="006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9C84B54-9AF5-33CD-1CCF-268671A35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5840186"/>
              <a:ext cx="1600200" cy="80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77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D677CE-A4F0-4F29-9156-43977EBE7C7A}"/>
              </a:ext>
            </a:extLst>
          </p:cNvPr>
          <p:cNvSpPr txBox="1"/>
          <p:nvPr/>
        </p:nvSpPr>
        <p:spPr>
          <a:xfrm>
            <a:off x="508494" y="1143000"/>
            <a:ext cx="8229600" cy="477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2024 applications are due September 15</a:t>
            </a:r>
            <a:r>
              <a:rPr lang="en-US" sz="2800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https://www.ite.org/professional-and-career-development/leadershipite/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Letters of Support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Non-employer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 Employer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Optional: Additional Personal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Essay Questions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F33BB-1045-43AE-AE76-0CA9F8EAE883}"/>
              </a:ext>
            </a:extLst>
          </p:cNvPr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678F"/>
          </a:solidFill>
          <a:ln>
            <a:solidFill>
              <a:srgbClr val="016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9CE431-5526-4C14-813F-D33B00E0ECBB}"/>
              </a:ext>
            </a:extLst>
          </p:cNvPr>
          <p:cNvSpPr txBox="1">
            <a:spLocks/>
          </p:cNvSpPr>
          <p:nvPr/>
        </p:nvSpPr>
        <p:spPr>
          <a:xfrm>
            <a:off x="457200" y="1272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68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6637AF-DB74-464D-B416-2F42DCE7A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3618" y="2547627"/>
            <a:ext cx="1384082" cy="17627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8A527C-4B2F-89FE-D8CC-9441AFC1A41D}"/>
              </a:ext>
            </a:extLst>
          </p:cNvPr>
          <p:cNvGrpSpPr/>
          <p:nvPr/>
        </p:nvGrpSpPr>
        <p:grpSpPr>
          <a:xfrm>
            <a:off x="0" y="5840186"/>
            <a:ext cx="9144000" cy="1008787"/>
            <a:chOff x="0" y="5840186"/>
            <a:chExt cx="9144000" cy="100878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4470E6-3CD8-A344-288E-05CC11F6D716}"/>
                </a:ext>
              </a:extLst>
            </p:cNvPr>
            <p:cNvSpPr/>
            <p:nvPr/>
          </p:nvSpPr>
          <p:spPr>
            <a:xfrm>
              <a:off x="0" y="6666414"/>
              <a:ext cx="9144000" cy="182559"/>
            </a:xfrm>
            <a:prstGeom prst="rect">
              <a:avLst/>
            </a:prstGeom>
            <a:solidFill>
              <a:srgbClr val="006992"/>
            </a:solidFill>
            <a:ln>
              <a:solidFill>
                <a:srgbClr val="006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BC5B73C-8038-31FF-BF61-0D23C6B95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5840186"/>
              <a:ext cx="1600200" cy="80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914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F41E7F-2518-0268-0A58-8AC94403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6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F6CBE1-1062-D592-6DFE-76F2E284E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Program tuition is $3500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Sample letter to employer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Explains value of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Request support of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participation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Scholarship opportunities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Legacy Fund Scholarship</a:t>
            </a:r>
          </a:p>
          <a:p>
            <a:pPr lvl="2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Fred Grove Scholarship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includes: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Virtual Workshops and course materials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In Person Sessions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Registration to ITE’s Annual Meeting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endParaRPr lang="en-US" sz="2800" dirty="0"/>
          </a:p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District/Section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contributes </a:t>
            </a:r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tuition of each member accepted into the program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925B5A-F827-246A-7D80-B11EF3077B6A}"/>
              </a:ext>
            </a:extLst>
          </p:cNvPr>
          <p:cNvGrpSpPr/>
          <p:nvPr/>
        </p:nvGrpSpPr>
        <p:grpSpPr>
          <a:xfrm>
            <a:off x="0" y="5840186"/>
            <a:ext cx="9144000" cy="1008787"/>
            <a:chOff x="0" y="5840186"/>
            <a:chExt cx="9144000" cy="10087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69280C-B3CF-4568-08B6-8A14FDEAF454}"/>
                </a:ext>
              </a:extLst>
            </p:cNvPr>
            <p:cNvSpPr/>
            <p:nvPr/>
          </p:nvSpPr>
          <p:spPr>
            <a:xfrm>
              <a:off x="0" y="6666414"/>
              <a:ext cx="9144000" cy="182559"/>
            </a:xfrm>
            <a:prstGeom prst="rect">
              <a:avLst/>
            </a:prstGeom>
            <a:solidFill>
              <a:srgbClr val="006992"/>
            </a:solidFill>
            <a:ln>
              <a:solidFill>
                <a:srgbClr val="006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F1DEE9F-0669-6BE7-EC4A-6F0F260EA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5840186"/>
              <a:ext cx="1600200" cy="80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623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6">
            <a:extLst>
              <a:ext uri="{FF2B5EF4-FFF2-40B4-BE49-F238E27FC236}">
                <a16:creationId xmlns:a16="http://schemas.microsoft.com/office/drawing/2014/main" id="{4CD203B6-9D34-4C55-9CF4-916D79714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May be an image of 8 people, people standing and outdoors">
            <a:extLst>
              <a:ext uri="{FF2B5EF4-FFF2-40B4-BE49-F238E27FC236}">
                <a16:creationId xmlns:a16="http://schemas.microsoft.com/office/drawing/2014/main" id="{3CFD6B3C-1629-AB41-8C38-6F61C9884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1" r="4362" b="1"/>
          <a:stretch/>
        </p:blipFill>
        <p:spPr bwMode="auto">
          <a:xfrm>
            <a:off x="1722" y="10"/>
            <a:ext cx="5546899" cy="44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group of people smiling and posing for the camera">
            <a:extLst>
              <a:ext uri="{FF2B5EF4-FFF2-40B4-BE49-F238E27FC236}">
                <a16:creationId xmlns:a16="http://schemas.microsoft.com/office/drawing/2014/main" id="{39393367-E9AF-FF1E-715F-965C02BF3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t="606" r="-839" b="8927"/>
          <a:stretch/>
        </p:blipFill>
        <p:spPr bwMode="auto">
          <a:xfrm>
            <a:off x="5644404" y="-18982"/>
            <a:ext cx="3539360" cy="238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661FE7-62AD-D00B-3E37-0D455154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 b="5489"/>
          <a:stretch/>
        </p:blipFill>
        <p:spPr>
          <a:xfrm>
            <a:off x="5644405" y="2458917"/>
            <a:ext cx="3512199" cy="2019119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BF7AF98-D5FF-3C51-D564-5ADDA9D32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6516" b="33612"/>
          <a:stretch/>
        </p:blipFill>
        <p:spPr bwMode="auto">
          <a:xfrm>
            <a:off x="0" y="4566251"/>
            <a:ext cx="3467928" cy="21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y be an image of 7 people and people standing">
            <a:extLst>
              <a:ext uri="{FF2B5EF4-FFF2-40B4-BE49-F238E27FC236}">
                <a16:creationId xmlns:a16="http://schemas.microsoft.com/office/drawing/2014/main" id="{A52653AE-5AF4-987B-FA55-DB516393E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" t="20151" r="208" b="18505"/>
          <a:stretch/>
        </p:blipFill>
        <p:spPr bwMode="auto">
          <a:xfrm>
            <a:off x="3547245" y="4566250"/>
            <a:ext cx="5596755" cy="229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0F5F19-4FE1-D7A1-72F3-04491F97D4FD}"/>
              </a:ext>
            </a:extLst>
          </p:cNvPr>
          <p:cNvSpPr/>
          <p:nvPr/>
        </p:nvSpPr>
        <p:spPr>
          <a:xfrm>
            <a:off x="0" y="6666414"/>
            <a:ext cx="9144000" cy="182559"/>
          </a:xfrm>
          <a:prstGeom prst="rect">
            <a:avLst/>
          </a:prstGeom>
          <a:solidFill>
            <a:srgbClr val="006992"/>
          </a:solidFill>
          <a:ln>
            <a:solidFill>
              <a:srgbClr val="006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F7A246-3AB1-045A-7BB8-5EA4B635A6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600" y="5840186"/>
            <a:ext cx="1600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40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antec">
      <a:dk1>
        <a:sysClr val="windowText" lastClr="000000"/>
      </a:dk1>
      <a:lt1>
        <a:sysClr val="window" lastClr="FFFFFF"/>
      </a:lt1>
      <a:dk2>
        <a:srgbClr val="FF9B26"/>
      </a:dk2>
      <a:lt2>
        <a:srgbClr val="8B8376"/>
      </a:lt2>
      <a:accent1>
        <a:srgbClr val="FF9B26"/>
      </a:accent1>
      <a:accent2>
        <a:srgbClr val="D71923"/>
      </a:accent2>
      <a:accent3>
        <a:srgbClr val="FFC90E"/>
      </a:accent3>
      <a:accent4>
        <a:srgbClr val="00A8FF"/>
      </a:accent4>
      <a:accent5>
        <a:srgbClr val="75C000"/>
      </a:accent5>
      <a:accent6>
        <a:srgbClr val="8B8376"/>
      </a:accent6>
      <a:hlink>
        <a:srgbClr val="0000FF"/>
      </a:hlink>
      <a:folHlink>
        <a:srgbClr val="800080"/>
      </a:folHlink>
    </a:clrScheme>
    <a:fontScheme name="Stante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150</TotalTime>
  <Words>278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PowerPoint Presentation</vt:lpstr>
      <vt:lpstr>Agenda</vt:lpstr>
      <vt:lpstr>Values and Core Principles</vt:lpstr>
      <vt:lpstr>Goals and Objectives</vt:lpstr>
      <vt:lpstr>2024 Tentative Schedule</vt:lpstr>
      <vt:lpstr>PowerPoint Presentation</vt:lpstr>
      <vt:lpstr>Tuition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Torres, Anamaria</dc:creator>
  <cp:lastModifiedBy>Colleen Agan</cp:lastModifiedBy>
  <cp:revision>3</cp:revision>
  <dcterms:created xsi:type="dcterms:W3CDTF">2022-08-15T16:08:09Z</dcterms:created>
  <dcterms:modified xsi:type="dcterms:W3CDTF">2023-04-24T18:04:19Z</dcterms:modified>
</cp:coreProperties>
</file>